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15"/>
  </p:handoutMasterIdLst>
  <p:sldIdLst>
    <p:sldId id="416" r:id="rId3"/>
    <p:sldId id="424" r:id="rId4"/>
    <p:sldId id="624" r:id="rId6"/>
    <p:sldId id="668" r:id="rId7"/>
    <p:sldId id="665" r:id="rId8"/>
    <p:sldId id="423" r:id="rId9"/>
    <p:sldId id="680" r:id="rId10"/>
    <p:sldId id="666" r:id="rId11"/>
    <p:sldId id="681" r:id="rId12"/>
    <p:sldId id="684" r:id="rId13"/>
    <p:sldId id="420" r:id="rId14"/>
  </p:sldIdLst>
  <p:sldSz cx="9144000" cy="5144135" type="screen16x9"/>
  <p:notesSz cx="6858000" cy="9144000"/>
  <p:embeddedFontLst>
    <p:embeddedFont>
      <p:font typeface="微软雅黑" panose="020B0503020204020204" pitchFamily="34" charset="-122"/>
      <p:regular r:id="rId20"/>
    </p:embeddedFont>
    <p:embeddedFont>
      <p:font typeface="Arial Rounded MT Bold" panose="020F0704030504030204" charset="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6" userDrawn="1">
          <p15:clr>
            <a:srgbClr val="A4A3A4"/>
          </p15:clr>
        </p15:guide>
        <p15:guide id="2" pos="29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8E4"/>
    <a:srgbClr val="C7BCD0"/>
    <a:srgbClr val="90E9E3"/>
    <a:srgbClr val="FFFFFF"/>
    <a:srgbClr val="F7BEAA"/>
    <a:srgbClr val="00A2EF"/>
    <a:srgbClr val="798658"/>
    <a:srgbClr val="EB9929"/>
    <a:srgbClr val="A19770"/>
    <a:srgbClr val="388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1506"/>
        <p:guide pos="293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01.xml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899100" y="685920"/>
            <a:ext cx="7349400" cy="192813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899100" y="2670767"/>
            <a:ext cx="7349400" cy="110449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580602"/>
            <a:ext cx="8229600" cy="4112819"/>
          </a:xfrm>
        </p:spPr>
        <p:txBody>
          <a:bodyPr/>
          <a:lstStyle>
            <a:lvl1pPr marL="171450" indent="-1714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1863326"/>
            <a:ext cx="7349400" cy="76423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2670767"/>
            <a:ext cx="7349400" cy="35376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6300" y="1117996"/>
            <a:ext cx="8226900" cy="3570024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2886805"/>
            <a:ext cx="5826600" cy="575201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3462006"/>
            <a:ext cx="5826600" cy="650814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126097"/>
            <a:ext cx="3882600" cy="3561923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126097"/>
            <a:ext cx="3882600" cy="3561923"/>
          </a:xfrm>
        </p:spPr>
        <p:txBody>
          <a:bodyPr lIns="90000" tIns="46800" rIns="90000" bIns="46800">
            <a:normAutofit/>
          </a:bodyPr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0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05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072088"/>
            <a:ext cx="4006800" cy="28625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066483"/>
            <a:ext cx="4006800" cy="28625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248" y="1166540"/>
            <a:ext cx="3924776" cy="3456751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166604"/>
            <a:ext cx="3920400" cy="345660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685920"/>
            <a:ext cx="783000" cy="377256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685920"/>
            <a:ext cx="6876900" cy="3772560"/>
          </a:xfrm>
        </p:spPr>
        <p:txBody>
          <a:bodyPr vert="eaVert" lIns="46800" tIns="46800" rIns="46800" bIns="46800"/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6300" y="456380"/>
            <a:ext cx="8226900" cy="52929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6300" y="1117996"/>
            <a:ext cx="8226900" cy="3570024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9000" y="4736628"/>
            <a:ext cx="2025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4736628"/>
            <a:ext cx="2970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8200" y="4736628"/>
            <a:ext cx="2025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770" algn="l"/>
          <a:tab pos="1207770" algn="l"/>
          <a:tab pos="1207770" algn="l"/>
          <a:tab pos="1207770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7.xml"/><Relationship Id="rId7" Type="http://schemas.openxmlformats.org/officeDocument/2006/relationships/image" Target="../media/image3.png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9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83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emf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8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微信图片_20240505193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2790190"/>
            <a:ext cx="2135505" cy="203390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702435" y="1397635"/>
            <a:ext cx="6139815" cy="1221740"/>
          </a:xfrm>
        </p:spPr>
        <p:txBody>
          <a:bodyPr>
            <a:noAutofit/>
          </a:bodyPr>
          <a:p>
            <a:pPr lvl="0" algn="dist"/>
            <a:r>
              <a:rPr lang="zh-CN" altLang="zh-CN" sz="3120" b="1" kern="80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方正小标宋简体" charset="0"/>
                <a:ea typeface="方正小标宋简体" panose="02010601030101010101" charset="-122"/>
                <a:cs typeface="微软雅黑" panose="020B0503020204020204" pitchFamily="34" charset="-122"/>
                <a:sym typeface="+mn-ea"/>
              </a:rPr>
              <a:t>AIMA</a:t>
            </a:r>
            <a:r>
              <a:rPr lang="zh-CN" altLang="zh-CN" sz="3120" kern="80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方正小标宋简体" charset="0"/>
                <a:ea typeface="方正小标宋简体" panose="02010601030101010101" charset="-122"/>
                <a:cs typeface="微软雅黑" panose="020B0503020204020204" pitchFamily="34" charset="-122"/>
                <a:sym typeface="+mn-ea"/>
              </a:rPr>
              <a:t> Electric Bicycle </a:t>
            </a:r>
            <a:endParaRPr lang="zh-CN" altLang="zh-CN" sz="3120" kern="800" spc="0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方正小标宋简体" charset="0"/>
              <a:ea typeface="方正小标宋简体" panose="02010601030101010101" charset="-122"/>
              <a:cs typeface="微软雅黑" panose="020B0503020204020204" pitchFamily="34" charset="-122"/>
              <a:sym typeface="+mn-ea"/>
            </a:endParaRPr>
          </a:p>
          <a:p>
            <a:pPr lvl="0" algn="dist"/>
            <a:r>
              <a:rPr lang="zh-CN" altLang="zh-CN" sz="3100" b="1" kern="800" cap="all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方正小标宋简体" charset="0"/>
                <a:ea typeface="方正小标宋简体" panose="02010601030101010101" charset="-122"/>
                <a:cs typeface="微软雅黑" panose="020B0503020204020204" pitchFamily="34" charset="-122"/>
                <a:sym typeface="+mn-ea"/>
              </a:rPr>
              <a:t>Luna</a:t>
            </a:r>
            <a:r>
              <a:rPr lang="zh-CN" altLang="zh-CN" sz="3120" b="1" kern="80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方正小标宋简体" charset="0"/>
                <a:ea typeface="方正小标宋简体" panose="02010601030101010101" charset="-122"/>
                <a:cs typeface="微软雅黑" panose="020B0503020204020204" pitchFamily="34" charset="-122"/>
                <a:sym typeface="+mn-ea"/>
              </a:rPr>
              <a:t> 2024</a:t>
            </a:r>
            <a:r>
              <a:rPr lang="zh-CN" altLang="zh-CN" sz="3120" kern="80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方正小标宋简体" charset="0"/>
                <a:ea typeface="方正小标宋简体" panose="02010601030101010101" charset="-122"/>
                <a:cs typeface="微软雅黑" panose="020B0503020204020204" pitchFamily="34" charset="-122"/>
                <a:sym typeface="+mn-ea"/>
              </a:rPr>
              <a:t> Product Report</a:t>
            </a:r>
            <a:endParaRPr lang="zh-CN" altLang="zh-CN" sz="3120" kern="800" spc="0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方正小标宋简体" charset="0"/>
              <a:ea typeface="方正小标宋简体" panose="02010601030101010101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552700" y="3338830"/>
            <a:ext cx="4438650" cy="29972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40000"/>
              </a:lnSpc>
            </a:pPr>
            <a:r>
              <a:rPr lang="en-US" altLang="zh-CN" sz="140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中文正文" charset="0"/>
                <a:ea typeface="+mn-ea"/>
                <a:sym typeface="+mn-ea"/>
              </a:rPr>
              <a:t>Group members</a:t>
            </a:r>
            <a:r>
              <a:rPr lang="zh-CN" altLang="en-US" sz="140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中文正文" charset="0"/>
                <a:ea typeface="+mn-ea"/>
                <a:sym typeface="+mn-ea"/>
              </a:rPr>
              <a:t>：</a:t>
            </a:r>
            <a:r>
              <a:rPr lang="en-US" altLang="zh-CN" sz="140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中文正文" charset="0"/>
                <a:ea typeface="+mn-ea"/>
                <a:sym typeface="+mn-ea"/>
              </a:rPr>
              <a:t> Cecilia  </a:t>
            </a:r>
            <a:r>
              <a:rPr lang="en-US" altLang="zh-CN" sz="140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中文正文" charset="0"/>
                <a:ea typeface="+mn-ea"/>
                <a:cs typeface="+mj-ea"/>
                <a:sym typeface="+mn-ea"/>
              </a:rPr>
              <a:t>Judy  Rin  Elyse</a:t>
            </a:r>
            <a:endParaRPr lang="en-US" altLang="zh-CN" sz="1400" spc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+中文正文" charset="0"/>
              <a:ea typeface="+mn-ea"/>
              <a:cs typeface="+mj-ea"/>
              <a:sym typeface="+mn-ea"/>
            </a:endParaRPr>
          </a:p>
          <a:p>
            <a:pPr lvl="0" algn="ctr">
              <a:lnSpc>
                <a:spcPct val="140000"/>
              </a:lnSpc>
            </a:pPr>
            <a:endParaRPr lang="en-US" altLang="zh-CN" sz="1400" spc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+中文正文" charset="0"/>
              <a:ea typeface="+mn-ea"/>
              <a:cs typeface="+mj-ea"/>
              <a:sym typeface="+mn-ea"/>
            </a:endParaRPr>
          </a:p>
        </p:txBody>
      </p:sp>
      <p:sp>
        <p:nvSpPr>
          <p:cNvPr id="2" name="矩形: 圆角 26"/>
          <p:cNvSpPr/>
          <p:nvPr/>
        </p:nvSpPr>
        <p:spPr>
          <a:xfrm>
            <a:off x="3959860" y="3942715"/>
            <a:ext cx="1622425" cy="347980"/>
          </a:xfrm>
          <a:prstGeom prst="roundRect">
            <a:avLst>
              <a:gd name="adj" fmla="val 50000"/>
            </a:avLst>
          </a:prstGeom>
          <a:solidFill>
            <a:srgbClr val="F6D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Reporters: Cecilia Rin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677160" y="2884805"/>
            <a:ext cx="4314190" cy="45402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1600" spc="500" dirty="0">
                <a:solidFill>
                  <a:srgbClr val="90E9E3"/>
                </a:solidFill>
                <a:uFillTx/>
                <a:latin typeface="+mn-ea"/>
                <a:cs typeface="+mn-ea"/>
                <a:sym typeface="+mn-ea"/>
              </a:rPr>
              <a:t>MAR225 Group 2</a:t>
            </a:r>
            <a:endParaRPr sz="1600" spc="500" dirty="0">
              <a:solidFill>
                <a:srgbClr val="90E9E3"/>
              </a:solidFill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561"/>
          <a:stretch>
            <a:fillRect/>
          </a:stretch>
        </p:blipFill>
        <p:spPr>
          <a:xfrm>
            <a:off x="3473450" y="706120"/>
            <a:ext cx="2319655" cy="6108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732155" y="1176020"/>
            <a:ext cx="3599815" cy="2983865"/>
          </a:xfrm>
          <a:prstGeom prst="rect">
            <a:avLst/>
          </a:prstGeom>
          <a:solidFill>
            <a:srgbClr val="C7BCD0"/>
          </a:solidFill>
          <a:ln w="9525">
            <a:solidFill>
              <a:srgbClr val="F4D9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246755" y="521335"/>
            <a:ext cx="258064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Value Concept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4660265" y="1176020"/>
            <a:ext cx="3599815" cy="2983865"/>
          </a:xfrm>
          <a:prstGeom prst="rect">
            <a:avLst/>
          </a:prstGeom>
          <a:solidFill>
            <a:srgbClr val="C7BCD0"/>
          </a:solidFill>
          <a:ln w="9525">
            <a:solidFill>
              <a:srgbClr val="F4D9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4767580" y="1323340"/>
            <a:ext cx="338518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nvironmental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rotection 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4875530" y="1769428"/>
            <a:ext cx="3088005" cy="1383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171450" lvl="0" indent="-1714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Protect the environment, save energy, implement clean production, and be committed to sustainable development</a:t>
            </a:r>
            <a:endParaRPr lang="zh-CN" altLang="en-US" sz="140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4875530" y="3153093"/>
            <a:ext cx="3088005" cy="7372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171450" lvl="0" indent="-1714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Adopt a zero-emission technology</a:t>
            </a:r>
            <a:endParaRPr lang="zh-CN" altLang="en-US" sz="140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839470" y="1323340"/>
            <a:ext cx="338518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Fashion</a:t>
            </a:r>
            <a:endParaRPr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988060" y="1769745"/>
            <a:ext cx="3088005" cy="21202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171450" lvl="0" indent="-1714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Brand concept of" fashionable car, fashionable stores, fashionable people"</a:t>
            </a:r>
            <a:endParaRPr lang="zh-CN" altLang="en-US" sz="140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BBC5D2">
                  <a:lumMod val="60000"/>
                  <a:lumOff val="40000"/>
                </a:srgbClr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Breaking through industry homogenization and creating explosive products</a:t>
            </a:r>
            <a:endParaRPr lang="zh-CN" altLang="en-US" sz="1400" dirty="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 bwMode="auto">
          <a:xfrm>
            <a:off x="792480" y="620395"/>
            <a:ext cx="7675245" cy="169989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defRPr/>
            </a:pPr>
            <a:r>
              <a:rPr lang="en-US" altLang="zh-CN" sz="6600" kern="100" spc="600">
                <a:solidFill>
                  <a:srgbClr val="C7BCD0"/>
                </a:solidFill>
                <a:uFillTx/>
                <a:latin typeface="+中文标题" charset="0"/>
                <a:ea typeface="+mj-ea"/>
                <a:cs typeface="Times New Roman" panose="02020603050405020304" pitchFamily="18" charset="0"/>
              </a:rPr>
              <a:t>THANK </a:t>
            </a:r>
            <a:r>
              <a:rPr lang="en-US" altLang="zh-CN" sz="6600" kern="100" spc="600">
                <a:solidFill>
                  <a:srgbClr val="C7BCD0"/>
                </a:solidFill>
                <a:uFillTx/>
                <a:latin typeface="+中文标题" charset="0"/>
                <a:ea typeface="+mj-ea"/>
                <a:cs typeface="Times New Roman" panose="02020603050405020304" pitchFamily="18" charset="0"/>
              </a:rPr>
              <a:t>YOU </a:t>
            </a:r>
            <a:endParaRPr lang="en-US" altLang="zh-CN" sz="6600" kern="100" spc="600">
              <a:solidFill>
                <a:srgbClr val="C7BCD0"/>
              </a:solidFill>
              <a:uFillTx/>
              <a:latin typeface="+中文标题" charset="0"/>
              <a:ea typeface="+mj-ea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6600" kern="100" spc="600">
                <a:solidFill>
                  <a:srgbClr val="C7BCD0"/>
                </a:solidFill>
                <a:uFillTx/>
                <a:latin typeface="+中文标题" charset="0"/>
                <a:ea typeface="+mj-ea"/>
                <a:cs typeface="Times New Roman" panose="02020603050405020304" pitchFamily="18" charset="0"/>
              </a:rPr>
              <a:t>FOR LISTENING</a:t>
            </a:r>
            <a:endParaRPr lang="en-US" altLang="zh-CN" sz="6600" kern="100" spc="600">
              <a:solidFill>
                <a:srgbClr val="C7BCD0"/>
              </a:solidFill>
              <a:uFillTx/>
              <a:latin typeface="+中文标题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677160" y="2884805"/>
            <a:ext cx="4314190" cy="45402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1600" spc="500" dirty="0">
                <a:solidFill>
                  <a:srgbClr val="90E9E3"/>
                </a:solidFill>
                <a:uFillTx/>
                <a:latin typeface="+mn-ea"/>
                <a:cs typeface="+mn-ea"/>
                <a:sym typeface="+mn-ea"/>
              </a:rPr>
              <a:t>MAR225 Group 2</a:t>
            </a:r>
            <a:endParaRPr sz="1600" spc="500" dirty="0">
              <a:solidFill>
                <a:srgbClr val="90E9E3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7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552700" y="3338830"/>
            <a:ext cx="4438650" cy="29972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40000"/>
              </a:lnSpc>
            </a:pPr>
            <a:r>
              <a:rPr lang="en-US" altLang="zh-CN" sz="140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中文正文" charset="0"/>
                <a:ea typeface="+mn-ea"/>
                <a:sym typeface="+mn-ea"/>
              </a:rPr>
              <a:t>Group members</a:t>
            </a:r>
            <a:r>
              <a:rPr lang="zh-CN" altLang="en-US" sz="140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中文正文" charset="0"/>
                <a:ea typeface="+mn-ea"/>
                <a:sym typeface="+mn-ea"/>
              </a:rPr>
              <a:t>：</a:t>
            </a:r>
            <a:r>
              <a:rPr lang="en-US" altLang="zh-CN" sz="140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中文正文" charset="0"/>
                <a:ea typeface="+mn-ea"/>
                <a:sym typeface="+mn-ea"/>
              </a:rPr>
              <a:t> Cecilia  </a:t>
            </a:r>
            <a:r>
              <a:rPr lang="en-US" altLang="zh-CN" sz="140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中文正文" charset="0"/>
                <a:ea typeface="+mn-ea"/>
                <a:cs typeface="+mj-ea"/>
                <a:sym typeface="+mn-ea"/>
              </a:rPr>
              <a:t>Judy  Rin  Elyse</a:t>
            </a:r>
            <a:endParaRPr lang="en-US" altLang="zh-CN" sz="1400" spc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+中文正文" charset="0"/>
              <a:ea typeface="+mn-ea"/>
              <a:cs typeface="+mj-ea"/>
              <a:sym typeface="+mn-ea"/>
            </a:endParaRPr>
          </a:p>
          <a:p>
            <a:pPr lvl="0" algn="ctr">
              <a:lnSpc>
                <a:spcPct val="140000"/>
              </a:lnSpc>
            </a:pPr>
            <a:endParaRPr lang="en-US" altLang="zh-CN" sz="1400" spc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+中文正文" charset="0"/>
              <a:ea typeface="+mn-ea"/>
              <a:cs typeface="+mj-ea"/>
              <a:sym typeface="+mn-ea"/>
            </a:endParaRPr>
          </a:p>
        </p:txBody>
      </p:sp>
      <p:sp>
        <p:nvSpPr>
          <p:cNvPr id="5" name="矩形: 圆角 26"/>
          <p:cNvSpPr/>
          <p:nvPr>
            <p:custDataLst>
              <p:tags r:id="rId4"/>
            </p:custDataLst>
          </p:nvPr>
        </p:nvSpPr>
        <p:spPr>
          <a:xfrm>
            <a:off x="3959860" y="3942715"/>
            <a:ext cx="1622425" cy="347980"/>
          </a:xfrm>
          <a:prstGeom prst="roundRect">
            <a:avLst>
              <a:gd name="adj" fmla="val 50000"/>
            </a:avLst>
          </a:prstGeom>
          <a:solidFill>
            <a:srgbClr val="F6D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Reporters: Cecilia Rin</a:t>
            </a:r>
            <a:endParaRPr lang="en-US" altLang="zh-CN" sz="9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981710" y="2039620"/>
            <a:ext cx="2818765" cy="873760"/>
          </a:xfrm>
        </p:spPr>
        <p:txBody>
          <a:bodyPr vert="horz">
            <a:noAutofit/>
          </a:bodyPr>
          <a:p>
            <a:r>
              <a:rPr lang="zh-CN" altLang="en-US" sz="4000" cap="all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cs typeface="微软雅黑" panose="020B0503020204020204" pitchFamily="34" charset="-122"/>
              </a:rPr>
              <a:t>catalog</a:t>
            </a:r>
            <a:endParaRPr lang="zh-CN" altLang="en-US" sz="4000" cap="all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59655" y="1236980"/>
            <a:ext cx="187769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Sheet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59655" y="2397125"/>
            <a:ext cx="327596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Product Comparison Sheets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59655" y="3557270"/>
            <a:ext cx="263906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Successful case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378960" y="2354580"/>
            <a:ext cx="453390" cy="453390"/>
          </a:xfrm>
          <a:prstGeom prst="roundRect">
            <a:avLst/>
          </a:prstGeom>
          <a:solidFill>
            <a:srgbClr val="F6D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378960" y="1170940"/>
            <a:ext cx="453390" cy="453390"/>
          </a:xfrm>
          <a:prstGeom prst="roundRect">
            <a:avLst/>
          </a:prstGeom>
          <a:solidFill>
            <a:srgbClr val="F6D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副标题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293235" y="1151255"/>
            <a:ext cx="652780" cy="51943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pc="0">
                <a:solidFill>
                  <a:srgbClr val="C7BCD0"/>
                </a:solidFill>
                <a:effectLst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01</a:t>
            </a:r>
            <a:endParaRPr lang="en-US" sz="2400" b="1" spc="0">
              <a:solidFill>
                <a:srgbClr val="C7BCD0"/>
              </a:solidFill>
              <a:effectLst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406265" y="3511550"/>
            <a:ext cx="453390" cy="453390"/>
          </a:xfrm>
          <a:prstGeom prst="roundRect">
            <a:avLst/>
          </a:prstGeom>
          <a:solidFill>
            <a:srgbClr val="F6D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293235" y="2331085"/>
            <a:ext cx="652780" cy="51943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pc="0">
                <a:solidFill>
                  <a:srgbClr val="C7BCD0"/>
                </a:solidFill>
                <a:effectLst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02</a:t>
            </a:r>
            <a:endParaRPr lang="en-US" sz="2400" b="1" spc="0">
              <a:solidFill>
                <a:srgbClr val="C7BCD0"/>
              </a:solidFill>
              <a:effectLst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副标题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307205" y="3491865"/>
            <a:ext cx="652780" cy="51943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pc="0">
                <a:solidFill>
                  <a:srgbClr val="C7BCD0"/>
                </a:solidFill>
                <a:effectLst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03</a:t>
            </a:r>
            <a:endParaRPr lang="en-US" sz="2400" b="1" spc="0">
              <a:solidFill>
                <a:srgbClr val="C7BCD0"/>
              </a:solidFill>
              <a:effectLst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5175" y="2218690"/>
            <a:ext cx="364236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4000">
                <a:solidFill>
                  <a:srgbClr val="C7BC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Sheet</a:t>
            </a:r>
            <a:endParaRPr lang="zh-CN" altLang="en-US" sz="4000">
              <a:solidFill>
                <a:srgbClr val="C7BC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136775" y="1997710"/>
            <a:ext cx="1407160" cy="114871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7200" spc="0">
                <a:solidFill>
                  <a:srgbClr val="F6D8E4"/>
                </a:solidFill>
                <a:effectLst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01</a:t>
            </a:r>
            <a:endParaRPr lang="en-US" sz="7200" spc="0">
              <a:solidFill>
                <a:srgbClr val="F6D8E4"/>
              </a:solidFill>
              <a:effectLst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23260" y="843915"/>
            <a:ext cx="273494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Product Sheet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8965" y="3427096"/>
            <a:ext cx="2614295" cy="12452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Draw inspiration from water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Cycling comfort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Intelligent interconnection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Chassis anti-collision armor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Long battery life and less charging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08965" y="1909763"/>
            <a:ext cx="2614295" cy="783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Advanced electric technology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Humanized design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 appearance level appearance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余泳江"/>
          <p:cNvSpPr/>
          <p:nvPr/>
        </p:nvSpPr>
        <p:spPr bwMode="auto">
          <a:xfrm>
            <a:off x="3383915" y="1828800"/>
            <a:ext cx="1186815" cy="1184910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rgbClr val="F6D8E4"/>
          </a:solidFill>
          <a:ln>
            <a:noFil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余泳江"/>
          <p:cNvSpPr/>
          <p:nvPr/>
        </p:nvSpPr>
        <p:spPr bwMode="auto">
          <a:xfrm>
            <a:off x="4617085" y="1828800"/>
            <a:ext cx="1184910" cy="1184910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rgbClr val="C7BCD0"/>
          </a:solidFill>
          <a:ln>
            <a:noFil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余泳江"/>
          <p:cNvSpPr/>
          <p:nvPr/>
        </p:nvSpPr>
        <p:spPr bwMode="auto">
          <a:xfrm>
            <a:off x="3383915" y="3061970"/>
            <a:ext cx="1186815" cy="1184910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rgbClr val="C7BCD0"/>
          </a:solidFill>
          <a:ln>
            <a:noFil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余泳江"/>
          <p:cNvSpPr/>
          <p:nvPr/>
        </p:nvSpPr>
        <p:spPr bwMode="auto">
          <a:xfrm>
            <a:off x="4617085" y="3061970"/>
            <a:ext cx="1184910" cy="1184910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rgbClr val="F6D8E4"/>
          </a:solidFill>
          <a:ln>
            <a:noFill/>
          </a:ln>
        </p:spPr>
        <p:txBody>
          <a:bodyPr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1" name="余泳江"/>
          <p:cNvGrpSpPr/>
          <p:nvPr/>
        </p:nvGrpSpPr>
        <p:grpSpPr>
          <a:xfrm rot="0">
            <a:off x="4930140" y="2194560"/>
            <a:ext cx="557530" cy="522605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52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3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54" name="余泳江"/>
          <p:cNvSpPr/>
          <p:nvPr/>
        </p:nvSpPr>
        <p:spPr bwMode="auto">
          <a:xfrm>
            <a:off x="3697605" y="3351530"/>
            <a:ext cx="558800" cy="55626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 rot="0">
            <a:off x="5028565" y="3351530"/>
            <a:ext cx="382270" cy="557530"/>
            <a:chOff x="2528974" y="2863357"/>
            <a:chExt cx="246811" cy="35977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6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57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8" name="余泳江"/>
          <p:cNvGrpSpPr/>
          <p:nvPr/>
        </p:nvGrpSpPr>
        <p:grpSpPr>
          <a:xfrm rot="0">
            <a:off x="3698240" y="2186305"/>
            <a:ext cx="557530" cy="469265"/>
            <a:chOff x="5368132" y="2625725"/>
            <a:chExt cx="465138" cy="39131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9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6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082030" y="3496310"/>
            <a:ext cx="2614295" cy="9474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Good after-sales service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Rich in color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082030" y="1794193"/>
            <a:ext cx="2614295" cy="10147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Streamlined body design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colorful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comfort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>
                <a:srgbClr val="390B0B"/>
              </a:buClr>
              <a:buSzPct val="130000"/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Intelligent control system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 flipH="1">
            <a:off x="670560" y="1544955"/>
            <a:ext cx="2116455" cy="281305"/>
          </a:xfrm>
          <a:prstGeom prst="rect">
            <a:avLst/>
          </a:prstGeom>
          <a:noFill/>
        </p:spPr>
        <p:txBody>
          <a:bodyPr wrap="square" lIns="67500" tIns="35100" rIns="67500" bIns="0" rtlCol="0" anchor="b" anchorCtr="0"/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+mn-ea"/>
              </a:defRPr>
            </a:lvl1pPr>
          </a:lstStyle>
          <a:p>
            <a:pPr algn="l" defTabSz="457200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Products Overview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 flipH="1">
            <a:off x="670560" y="3146425"/>
            <a:ext cx="2254885" cy="281305"/>
          </a:xfrm>
          <a:prstGeom prst="rect">
            <a:avLst/>
          </a:prstGeom>
          <a:noFill/>
        </p:spPr>
        <p:txBody>
          <a:bodyPr wrap="square" lIns="67500" tIns="35100" rIns="67500" bIns="0" rtlCol="0" anchor="b" anchorCtr="0"/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+mn-ea"/>
              </a:defRPr>
            </a:lvl1pPr>
          </a:lstStyle>
          <a:p>
            <a:pPr algn="l" defTabSz="457200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Innovation points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 flipH="1">
            <a:off x="6145530" y="3146425"/>
            <a:ext cx="1627505" cy="281305"/>
          </a:xfrm>
          <a:prstGeom prst="rect">
            <a:avLst/>
          </a:prstGeom>
          <a:noFill/>
        </p:spPr>
        <p:txBody>
          <a:bodyPr wrap="square" lIns="67500" tIns="35100" rIns="67500" bIns="0" rtlCol="0" anchor="b" anchorCtr="0">
            <a:no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+mn-ea"/>
              </a:defRPr>
            </a:lvl1pPr>
          </a:lstStyle>
          <a:p>
            <a:pPr algn="l" defTabSz="457200"/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Others</a:t>
            </a:r>
            <a:endParaRPr lang="en-US" altLang="zh-CN" sz="1400" spc="3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 flipH="1">
            <a:off x="6145530" y="1544955"/>
            <a:ext cx="1627505" cy="281305"/>
          </a:xfrm>
          <a:prstGeom prst="rect">
            <a:avLst/>
          </a:prstGeom>
          <a:noFill/>
        </p:spPr>
        <p:txBody>
          <a:bodyPr wrap="square" lIns="67500" tIns="35100" rIns="67500" bIns="0" rtlCol="0" anchor="b" anchorCtr="0">
            <a:noAutofit/>
          </a:bodyPr>
          <a:lstStyle>
            <a:defPPr>
              <a:defRPr lang="en-US"/>
            </a:defPPr>
            <a:lvl1pPr algn="r">
              <a:defRPr kumimoji="1" b="1">
                <a:solidFill>
                  <a:srgbClr val="2196F3"/>
                </a:solidFill>
                <a:latin typeface="+mn-ea"/>
              </a:defRPr>
            </a:lvl1pPr>
          </a:lstStyle>
          <a:p>
            <a:pPr algn="l" defTabSz="457200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Product features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17115" y="1910715"/>
            <a:ext cx="6462395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zh-CN" altLang="en-US" sz="4000">
                <a:solidFill>
                  <a:srgbClr val="C7BCD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Product Comparison Sheets</a:t>
            </a:r>
            <a:endParaRPr lang="zh-CN" altLang="en-US" sz="4000">
              <a:solidFill>
                <a:srgbClr val="C7BCD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325245" y="1997710"/>
            <a:ext cx="1407160" cy="114871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7200" spc="0">
                <a:solidFill>
                  <a:srgbClr val="F6D8E4"/>
                </a:solidFill>
                <a:effectLst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02</a:t>
            </a:r>
            <a:endParaRPr lang="en-US" sz="7200" spc="0">
              <a:solidFill>
                <a:srgbClr val="F6D8E4"/>
              </a:solidFill>
              <a:effectLst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201420"/>
            <a:ext cx="9199880" cy="3637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28340" y="417830"/>
            <a:ext cx="310134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Product comparison Sheets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39290" y="869315"/>
            <a:ext cx="5264785" cy="332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Comparison between AIMA LUNA and different products of the same brand</a:t>
            </a:r>
            <a:endParaRPr lang="zh-CN" alt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28340" y="417830"/>
            <a:ext cx="310134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Product comparison Sheets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22755" y="869315"/>
            <a:ext cx="5888990" cy="332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Comparison between AIMA LUNA and the latest electric bicycles from other brands</a:t>
            </a:r>
            <a:endParaRPr lang="zh-CN" altLang="en-US" sz="1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690"/>
            <a:ext cx="9211945" cy="3622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09950" y="2218690"/>
            <a:ext cx="444754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/>
            <a:r>
              <a:rPr lang="zh-CN" altLang="en-US" sz="4000">
                <a:solidFill>
                  <a:srgbClr val="C7BCD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Successful case</a:t>
            </a:r>
            <a:endParaRPr lang="zh-CN" altLang="en-US" sz="4000">
              <a:solidFill>
                <a:srgbClr val="C7BCD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045970" y="1997710"/>
            <a:ext cx="1407160" cy="114871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3429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207770" algn="l"/>
                <a:tab pos="1207770" algn="l"/>
                <a:tab pos="1207770" algn="l"/>
                <a:tab pos="1207770" algn="l"/>
              </a:tabLst>
              <a:defRPr sz="15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6858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0287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371600" indent="0" algn="ctr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7200" spc="0">
                <a:solidFill>
                  <a:srgbClr val="F6D8E4"/>
                </a:solidFill>
                <a:effectLst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03</a:t>
            </a:r>
            <a:endParaRPr lang="en-US" sz="7200" spc="0">
              <a:solidFill>
                <a:srgbClr val="F6D8E4"/>
              </a:solidFill>
              <a:effectLst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AutoShape 83"/>
          <p:cNvSpPr/>
          <p:nvPr/>
        </p:nvSpPr>
        <p:spPr bwMode="auto">
          <a:xfrm>
            <a:off x="836295" y="939165"/>
            <a:ext cx="319405" cy="2044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58900" y="424815"/>
            <a:ext cx="2772410" cy="1626235"/>
          </a:xfrm>
          <a:prstGeom prst="rect">
            <a:avLst/>
          </a:prstGeom>
        </p:spPr>
      </p:pic>
      <p:pic>
        <p:nvPicPr>
          <p:cNvPr id="6" name="图片 5" descr="微信图片_202405052047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365" y="1186815"/>
            <a:ext cx="461645" cy="4616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1042670"/>
            <a:ext cx="2891155" cy="1176655"/>
          </a:xfrm>
          <a:prstGeom prst="rect">
            <a:avLst/>
          </a:prstGeom>
        </p:spPr>
      </p:pic>
      <p:pic>
        <p:nvPicPr>
          <p:cNvPr id="10" name="图片 9" descr="微信图片_202405052047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365" y="2440940"/>
            <a:ext cx="461645" cy="4616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301875"/>
            <a:ext cx="3009900" cy="16910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4625" y="588645"/>
            <a:ext cx="2564130" cy="1416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latin typeface="Arial Rounded MT Bold" panose="020F0704030504030204" charset="0"/>
                <a:cs typeface="Arial Rounded MT Bold" panose="020F0704030504030204" charset="0"/>
              </a:rPr>
              <a:t>I am a user of an old product and would like to switch to a new product of your brand recently. Your old product has less legroom during cycling, will there be any improvements to your new product?</a:t>
            </a:r>
            <a:endParaRPr lang="zh-CN" altLang="en-US" sz="12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84725" y="1143635"/>
            <a:ext cx="2555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Arial Rounded MT Bold" panose="020F0704030504030204" charset="0"/>
                <a:cs typeface="Arial Rounded MT Bold" panose="020F0704030504030204" charset="0"/>
              </a:rPr>
              <a:t>Our new product</a:t>
            </a:r>
            <a:r>
              <a:rPr lang="en-US" altLang="zh-CN" sz="1200"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zh-CN" altLang="en-US" sz="1200" cap="all">
                <a:solidFill>
                  <a:schemeClr val="tx1"/>
                </a:solidFill>
                <a:uFillTx/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L</a:t>
            </a:r>
            <a:r>
              <a:rPr lang="en-US" altLang="zh-CN" sz="1200" b="1" cap="all">
                <a:solidFill>
                  <a:schemeClr val="tx1"/>
                </a:solidFill>
                <a:uFillTx/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UNA</a:t>
            </a:r>
            <a:r>
              <a:rPr lang="zh-CN" altLang="en-US" sz="1200">
                <a:latin typeface="Arial Rounded MT Bold" panose="020F0704030504030204" charset="0"/>
                <a:cs typeface="Arial Rounded MT Bold" panose="020F0704030504030204" charset="0"/>
              </a:rPr>
              <a:t>  2024 has improved the legroom from 36.5cm in the old product to 60cm, making users more comfortable while riding.</a:t>
            </a:r>
            <a:endParaRPr lang="zh-CN" altLang="en-US" sz="12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21225" y="2552700"/>
            <a:ext cx="27641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Arial Rounded MT Bold" panose="020F0704030504030204" charset="0"/>
                <a:cs typeface="Arial Rounded MT Bold" panose="020F0704030504030204" charset="0"/>
              </a:rPr>
              <a:t>The new product </a:t>
            </a:r>
            <a:r>
              <a:rPr lang="zh-CN" altLang="en-US" sz="1200" cap="all">
                <a:solidFill>
                  <a:schemeClr val="tx1"/>
                </a:solidFill>
                <a:uFillTx/>
                <a:latin typeface="Arial Rounded MT Bold" panose="020F0704030504030204" charset="0"/>
                <a:cs typeface="Arial Rounded MT Bold" panose="020F0704030504030204" charset="0"/>
              </a:rPr>
              <a:t>L</a:t>
            </a:r>
            <a:r>
              <a:rPr lang="en-US" altLang="zh-CN" sz="1200" b="1" cap="all">
                <a:solidFill>
                  <a:schemeClr val="tx1"/>
                </a:solidFill>
                <a:uFillTx/>
                <a:latin typeface="Arial Rounded MT Bold" panose="020F0704030504030204" charset="0"/>
                <a:cs typeface="Arial Rounded MT Bold" panose="020F0704030504030204" charset="0"/>
              </a:rPr>
              <a:t>UNA</a:t>
            </a:r>
            <a:r>
              <a:rPr lang="zh-CN" altLang="en-US" sz="1200" b="1"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zh-CN" altLang="en-US" sz="1200">
                <a:latin typeface="Arial Rounded MT Bold" panose="020F0704030504030204" charset="0"/>
                <a:cs typeface="Arial Rounded MT Bold" panose="020F0704030504030204" charset="0"/>
              </a:rPr>
              <a:t>2024 not only has a comprehensive upgrade in appearance and comfort, but also increases top speed and enhances safety. It can be more convenient to intelligently link with mobile phones.</a:t>
            </a:r>
            <a:endParaRPr lang="zh-CN" altLang="en-US" sz="12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0" name="AutoShape 83"/>
          <p:cNvSpPr/>
          <p:nvPr/>
        </p:nvSpPr>
        <p:spPr bwMode="auto">
          <a:xfrm>
            <a:off x="836295" y="3936365"/>
            <a:ext cx="319405" cy="2044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lIns="19050" tIns="19050" rIns="19050" bIns="19050" anchor="ctr"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81430" y="3855720"/>
            <a:ext cx="2850515" cy="72263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44625" y="3936365"/>
            <a:ext cx="2686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Arial Rounded MT Bold" panose="020F0704030504030204" charset="0"/>
                <a:cs typeface="Arial Rounded MT Bold" panose="020F0704030504030204" charset="0"/>
              </a:rPr>
              <a:t>Ok, I will place the order now and recommend it to my family and friends to also make purchases.</a:t>
            </a:r>
            <a:endParaRPr lang="zh-CN" altLang="en-US" sz="12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7" grpId="0"/>
      <p:bldP spid="18" grpId="0"/>
      <p:bldP spid="19" grpId="0"/>
      <p:bldP spid="20" grpId="0" animBg="1"/>
      <p:bldP spid="2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commondata" val="eyJjb3VudCI6NSwiaGRpZCI6IjhiNzkwMzM4ZTRmYzIxMjExNmVhYTljMTU2ZTM4MDc3IiwidXNlckNvdW50Ijoy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f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NOCLEAR" val="0"/>
  <p:tag name="KSO_WM_UNIT_VALUE" val="72"/>
  <p:tag name="KSO_WM_UNIT_TYPE" val="f"/>
  <p:tag name="KSO_WM_UNIT_INDEX" val="1"/>
  <p:tag name="KSO_WM_UNIT_PRESET_TEXT" val="点击此处添加正文，文字是您思想的提炼，为了演示发布的良好效果，请言简意赅的阐述您的观点。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f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NOCLEAR" val="0"/>
  <p:tag name="KSO_WM_UNIT_VALUE" val="72"/>
  <p:tag name="KSO_WM_UNIT_TYPE" val="f"/>
  <p:tag name="KSO_WM_UNIT_INDEX" val="1"/>
  <p:tag name="KSO_WM_UNIT_PRESET_TEXT" val="点击此处添加正文，文字是您思想的提炼，为了演示发布的良好效果，请言简意赅的阐述您的观点。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f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NOCLEAR" val="0"/>
  <p:tag name="KSO_WM_UNIT_VALUE" val="72"/>
  <p:tag name="KSO_WM_UNIT_TYPE" val="f"/>
  <p:tag name="KSO_WM_UNIT_INDEX" val="1"/>
  <p:tag name="KSO_WM_UNIT_PRESET_TEXT" val="点击此处添加正文，文字是您思想的提炼，为了演示发布的良好效果，请言简意赅的阐述您的观点。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f*1"/>
  <p:tag name="KSO_WM_TEMPLATE_CATEGORY" val="diagram"/>
  <p:tag name="KSO_WM_TEMPLATE_INDEX" val="20201601"/>
  <p:tag name="KSO_WM_UNIT_LAYERLEVEL" val="1"/>
  <p:tag name="KSO_WM_TAG_VERSION" val="1.0"/>
  <p:tag name="KSO_WM_BEAUTIFY_FLAG" val="#wm#"/>
  <p:tag name="KSO_WM_UNIT_NOCLEAR" val="0"/>
  <p:tag name="KSO_WM_UNIT_VALUE" val="72"/>
  <p:tag name="KSO_WM_UNIT_TYPE" val="f"/>
  <p:tag name="KSO_WM_UNIT_INDEX" val="1"/>
  <p:tag name="KSO_WM_UNIT_PRESET_TEXT" val="点击此处添加正文，文字是您思想的提炼，为了演示发布的良好效果，请言简意赅的阐述您的观点。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54_3*m_h_a*1_4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4"/>
  <p:tag name="KSO_WM_DIAGRAM_GROUP_CODE" val="m1-1"/>
  <p:tag name="KSO_WM_UNIT_TYPE" val="m_h_a"/>
  <p:tag name="KSO_WM_UNIT_INDEX" val="1_4_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54_3*m_h_a*1_4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4"/>
  <p:tag name="KSO_WM_DIAGRAM_GROUP_CODE" val="m1-1"/>
  <p:tag name="KSO_WM_UNIT_TYPE" val="m_h_a"/>
  <p:tag name="KSO_WM_UNIT_INDEX" val="1_4_1"/>
  <p:tag name="KSO_WM_UNIT_USESOURCEFORMAT_APPLY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54_3*m_h_a*1_4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4"/>
  <p:tag name="KSO_WM_DIAGRAM_GROUP_CODE" val="m1-1"/>
  <p:tag name="KSO_WM_UNIT_TYPE" val="m_h_a"/>
  <p:tag name="KSO_WM_UNIT_INDEX" val="1_4_1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54_3*m_h_a*1_4_1"/>
  <p:tag name="KSO_WM_TEMPLATE_CATEGORY" val="diagram"/>
  <p:tag name="KSO_WM_TEMPLATE_INDEX" val="20201454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4"/>
  <p:tag name="KSO_WM_DIAGRAM_GROUP_CODE" val="m1-1"/>
  <p:tag name="KSO_WM_UNIT_TYPE" val="m_h_a"/>
  <p:tag name="KSO_WM_UNIT_INDEX" val="1_4_1"/>
  <p:tag name="KSO_WM_UNIT_USESOURCEFORMAT_APPLY" val="1"/>
</p:tagLst>
</file>

<file path=ppt/tags/tag8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f*1"/>
  <p:tag name="KSO_WM_TEMPLATE_CATEGORY" val="diagram"/>
  <p:tag name="KSO_WM_TEMPLATE_INDEX" val="20201601"/>
  <p:tag name="KSO_WM_UNIT_LAYERLEVEL" val="1"/>
  <p:tag name="KSO_WM_TAG_VERSION" val="1.0"/>
  <p:tag name="KSO_WM_BEAUTIFY_FLAG" val=""/>
  <p:tag name="KSO_WM_UNIT_NOCLEAR" val="0"/>
  <p:tag name="KSO_WM_UNIT_VALUE" val="72"/>
  <p:tag name="KSO_WM_UNIT_TYPE" val="f"/>
  <p:tag name="KSO_WM_UNIT_INDEX" val="1"/>
  <p:tag name="KSO_WM_UNIT_PRESET_TEXT" val="点击此处添加正文，文字是您思想的提炼，为了演示发布的良好效果，请言简意赅的阐述您的观点。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f*1"/>
  <p:tag name="KSO_WM_TEMPLATE_CATEGORY" val="diagram"/>
  <p:tag name="KSO_WM_TEMPLATE_INDEX" val="20201601"/>
  <p:tag name="KSO_WM_UNIT_LAYERLEVEL" val="1"/>
  <p:tag name="KSO_WM_TAG_VERSION" val="1.0"/>
  <p:tag name="KSO_WM_BEAUTIFY_FLAG" val=""/>
  <p:tag name="KSO_WM_UNIT_NOCLEAR" val="0"/>
  <p:tag name="KSO_WM_UNIT_VALUE" val="72"/>
  <p:tag name="KSO_WM_UNIT_TYPE" val="f"/>
  <p:tag name="KSO_WM_UNIT_INDEX" val="1"/>
  <p:tag name="KSO_WM_UNIT_PRESET_TEXT" val="点击此处添加正文，文字是您思想的提炼，为了演示发布的良好效果，请言简意赅的阐述您的观点。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f*1"/>
  <p:tag name="KSO_WM_TEMPLATE_CATEGORY" val="diagram"/>
  <p:tag name="KSO_WM_TEMPLATE_INDEX" val="20201601"/>
  <p:tag name="KSO_WM_UNIT_LAYERLEVEL" val="1"/>
  <p:tag name="KSO_WM_TAG_VERSION" val="1.0"/>
  <p:tag name="KSO_WM_BEAUTIFY_FLAG" val=""/>
  <p:tag name="KSO_WM_UNIT_NOCLEAR" val="0"/>
  <p:tag name="KSO_WM_UNIT_VALUE" val="72"/>
  <p:tag name="KSO_WM_UNIT_TYPE" val="f"/>
  <p:tag name="KSO_WM_UNIT_INDEX" val="1"/>
  <p:tag name="KSO_WM_UNIT_PRESET_TEXT" val="点击此处添加正文，文字是您思想的提炼，为了演示发布的良好效果，请言简意赅的阐述您的观点。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f*1"/>
  <p:tag name="KSO_WM_TEMPLATE_CATEGORY" val="diagram"/>
  <p:tag name="KSO_WM_TEMPLATE_INDEX" val="20201601"/>
  <p:tag name="KSO_WM_UNIT_LAYERLEVEL" val="1"/>
  <p:tag name="KSO_WM_TAG_VERSION" val="1.0"/>
  <p:tag name="KSO_WM_BEAUTIFY_FLAG" val=""/>
  <p:tag name="KSO_WM_UNIT_NOCLEAR" val="0"/>
  <p:tag name="KSO_WM_UNIT_VALUE" val="72"/>
  <p:tag name="KSO_WM_UNIT_TYPE" val="f"/>
  <p:tag name="KSO_WM_UNIT_INDEX" val="1"/>
  <p:tag name="KSO_WM_UNIT_PRESET_TEXT" val="点击此处添加正文，文字是您思想的提炼，为了演示发布的良好效果，请言简意赅的阐述您的观点。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601_1*f*1"/>
  <p:tag name="KSO_WM_TEMPLATE_CATEGORY" val="diagram"/>
  <p:tag name="KSO_WM_TEMPLATE_INDEX" val="20201601"/>
  <p:tag name="KSO_WM_UNIT_LAYERLEVEL" val="1"/>
  <p:tag name="KSO_WM_TAG_VERSION" val="1.0"/>
  <p:tag name="KSO_WM_BEAUTIFY_FLAG" val=""/>
  <p:tag name="KSO_WM_UNIT_NOCLEAR" val="0"/>
  <p:tag name="KSO_WM_UNIT_VALUE" val="72"/>
  <p:tag name="KSO_WM_UNIT_TYPE" val="f"/>
  <p:tag name="KSO_WM_UNIT_INDEX" val="1"/>
  <p:tag name="KSO_WM_UNIT_PRESET_TEXT" val="点击此处添加正文，文字是您思想的提炼，为了演示发布的良好效果，请言简意赅的阐述您的观点。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1893</Words>
  <Application>WPS 演示</Application>
  <PresentationFormat>宽屏</PresentationFormat>
  <Paragraphs>104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Wingdings</vt:lpstr>
      <vt:lpstr>方正小标宋简体</vt:lpstr>
      <vt:lpstr>方正小标宋简体</vt:lpstr>
      <vt:lpstr>+中文正文</vt:lpstr>
      <vt:lpstr>Gill Sans</vt:lpstr>
      <vt:lpstr>Arial Rounded MT Bold</vt:lpstr>
      <vt:lpstr>+中文标题</vt:lpstr>
      <vt:lpstr>Segoe Print</vt:lpstr>
      <vt:lpstr>Times New Roman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WPS_1651637389</cp:lastModifiedBy>
  <cp:revision>246</cp:revision>
  <dcterms:created xsi:type="dcterms:W3CDTF">2019-06-19T02:08:00Z</dcterms:created>
  <dcterms:modified xsi:type="dcterms:W3CDTF">2024-05-07T09:08:45Z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KSOTemplateUUID">
    <vt:lpwstr>v1.0_mb_YBx9l7qPEF8lrp7A5SjvOg==</vt:lpwstr>
  </property>
  <property fmtid="{D5CDD505-2E9C-101B-9397-08002B2CF9AE}" pid="4" name="ICV">
    <vt:lpwstr>2622B4DE1F2F4FA5B253EE58205C3469_13</vt:lpwstr>
  </property>
</Properties>
</file>